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3"/>
  </p:notesMasterIdLst>
  <p:sldIdLst>
    <p:sldId id="256" r:id="rId2"/>
    <p:sldId id="257" r:id="rId3"/>
    <p:sldId id="258" r:id="rId4"/>
    <p:sldId id="259" r:id="rId5"/>
    <p:sldId id="260" r:id="rId6"/>
    <p:sldId id="261" r:id="rId7"/>
    <p:sldId id="262" r:id="rId8"/>
    <p:sldId id="263" r:id="rId9"/>
    <p:sldId id="268" r:id="rId10"/>
    <p:sldId id="272" r:id="rId11"/>
    <p:sldId id="273"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5"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7128FD-9125-42C9-AB9D-129B276DFBEB}" type="datetimeFigureOut">
              <a:rPr lang="zh-CN" altLang="en-US" smtClean="0"/>
              <a:t>2022/11/29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E9802B-5386-4FF0-9230-56FD9E3A0EA0}" type="slidenum">
              <a:rPr lang="zh-CN" altLang="en-US" smtClean="0"/>
              <a:t>‹#›</a:t>
            </a:fld>
            <a:endParaRPr lang="zh-CN" altLang="en-US"/>
          </a:p>
        </p:txBody>
      </p:sp>
    </p:spTree>
    <p:extLst>
      <p:ext uri="{BB962C8B-B14F-4D97-AF65-F5344CB8AC3E}">
        <p14:creationId xmlns:p14="http://schemas.microsoft.com/office/powerpoint/2010/main" val="2719199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9802B-5386-4FF0-9230-56FD9E3A0EA0}" type="slidenum">
              <a:rPr lang="zh-CN" altLang="en-US" smtClean="0"/>
              <a:t>6</a:t>
            </a:fld>
            <a:endParaRPr lang="zh-CN" altLang="en-US"/>
          </a:p>
        </p:txBody>
      </p:sp>
    </p:spTree>
    <p:extLst>
      <p:ext uri="{BB962C8B-B14F-4D97-AF65-F5344CB8AC3E}">
        <p14:creationId xmlns:p14="http://schemas.microsoft.com/office/powerpoint/2010/main" val="86887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11/29/2022</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333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11/29/2022</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1925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11/29/2022</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1335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11/29/2022</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0509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11/29/2022</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1421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11/29/2022</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199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11/29/2022</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915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11/29/2022</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6493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11/29/2022</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723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11/29/2022</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9787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11/29/2022</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2764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lIns="109728" tIns="109728" rIns="109728" bIns="91440" anchor="ct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sz="1200" cap="none" spc="100" baseline="0">
                <a:solidFill>
                  <a:schemeClr val="tx1">
                    <a:tint val="75000"/>
                  </a:schemeClr>
                </a:solidFill>
                <a:latin typeface="+mn-lt"/>
              </a:defRPr>
            </a:lvl1pPr>
          </a:lstStyle>
          <a:p>
            <a:fld id="{82EDB8D0-98ED-4B86-9D5F-E61ADC70144D}" type="datetimeFigureOut">
              <a:rPr lang="en-US" smtClean="0"/>
              <a:pPr/>
              <a:t>11/29/2022</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sz="1200" cap="none" spc="10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lIns="109728" tIns="109728" rIns="109728" bIns="91440" anchor="ctr"/>
          <a:lstStyle>
            <a:lvl1pPr algn="r">
              <a:defRPr sz="1200" cap="none" spc="10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19559564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9" r:id="rId5"/>
    <p:sldLayoutId id="2147483694" r:id="rId6"/>
    <p:sldLayoutId id="2147483690" r:id="rId7"/>
    <p:sldLayoutId id="2147483691" r:id="rId8"/>
    <p:sldLayoutId id="2147483692" r:id="rId9"/>
    <p:sldLayoutId id="2147483693" r:id="rId10"/>
    <p:sldLayoutId id="2147483695" r:id="rId11"/>
  </p:sldLayoutIdLst>
  <p:txStyles>
    <p:titleStyle>
      <a:lvl1pPr algn="l" defTabSz="914400" rtl="0" eaLnBrk="1" latinLnBrk="0" hangingPunct="1">
        <a:lnSpc>
          <a:spcPct val="105000"/>
        </a:lnSpc>
        <a:spcBef>
          <a:spcPct val="0"/>
        </a:spcBef>
        <a:buNone/>
        <a:defRPr sz="4400" kern="1200" spc="13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1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1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1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1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1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EF235254-5D7A-4F0B-5050-BFD2CB19EDF1}"/>
              </a:ext>
            </a:extLst>
          </p:cNvPr>
          <p:cNvSpPr>
            <a:spLocks noGrp="1"/>
          </p:cNvSpPr>
          <p:nvPr>
            <p:ph type="ctrTitle"/>
          </p:nvPr>
        </p:nvSpPr>
        <p:spPr>
          <a:xfrm>
            <a:off x="6417732" y="957715"/>
            <a:ext cx="5130798" cy="2750419"/>
          </a:xfrm>
        </p:spPr>
        <p:txBody>
          <a:bodyPr>
            <a:normAutofit/>
          </a:bodyPr>
          <a:lstStyle/>
          <a:p>
            <a:r>
              <a:rPr lang="en-US" altLang="zh-CN"/>
              <a:t>Instant-NGP</a:t>
            </a:r>
            <a:endParaRPr lang="zh-CN" altLang="en-US" dirty="0"/>
          </a:p>
        </p:txBody>
      </p:sp>
      <p:sp>
        <p:nvSpPr>
          <p:cNvPr id="3" name="副标题 2">
            <a:extLst>
              <a:ext uri="{FF2B5EF4-FFF2-40B4-BE49-F238E27FC236}">
                <a16:creationId xmlns:a16="http://schemas.microsoft.com/office/drawing/2014/main" id="{B3D16DF4-3421-C1CB-49E2-ACC801D948AC}"/>
              </a:ext>
            </a:extLst>
          </p:cNvPr>
          <p:cNvSpPr>
            <a:spLocks noGrp="1"/>
          </p:cNvSpPr>
          <p:nvPr>
            <p:ph type="subTitle" idx="1"/>
          </p:nvPr>
        </p:nvSpPr>
        <p:spPr>
          <a:xfrm>
            <a:off x="6417732" y="3800209"/>
            <a:ext cx="5130798" cy="2307022"/>
          </a:xfrm>
        </p:spPr>
        <p:txBody>
          <a:bodyPr>
            <a:normAutofit/>
          </a:bodyPr>
          <a:lstStyle/>
          <a:p>
            <a:r>
              <a:rPr lang="en-US" altLang="zh-CN" dirty="0"/>
              <a:t>Instant Neural Graphics Primitives with a Multiresolution Hash Encoding</a:t>
            </a:r>
            <a:endParaRPr lang="zh-CN" altLang="en-US" dirty="0"/>
          </a:p>
        </p:txBody>
      </p:sp>
      <p:pic>
        <p:nvPicPr>
          <p:cNvPr id="4" name="Picture 3">
            <a:extLst>
              <a:ext uri="{FF2B5EF4-FFF2-40B4-BE49-F238E27FC236}">
                <a16:creationId xmlns:a16="http://schemas.microsoft.com/office/drawing/2014/main" id="{63EC4EAA-7A14-4A8A-162B-5C993FD89BAF}"/>
              </a:ext>
            </a:extLst>
          </p:cNvPr>
          <p:cNvPicPr>
            <a:picLocks noChangeAspect="1"/>
          </p:cNvPicPr>
          <p:nvPr/>
        </p:nvPicPr>
        <p:blipFill>
          <a:blip r:embed="rId2"/>
          <a:stretch>
            <a:fillRect/>
          </a:stretch>
        </p:blipFill>
        <p:spPr>
          <a:xfrm>
            <a:off x="0" y="1966404"/>
            <a:ext cx="5850384" cy="2925192"/>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3" name="Oval 12">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8785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8818B-5BB8-5914-CEAB-229C94B035B9}"/>
              </a:ext>
            </a:extLst>
          </p:cNvPr>
          <p:cNvSpPr>
            <a:spLocks noGrp="1"/>
          </p:cNvSpPr>
          <p:nvPr>
            <p:ph type="title"/>
          </p:nvPr>
        </p:nvSpPr>
        <p:spPr>
          <a:xfrm>
            <a:off x="838200" y="365126"/>
            <a:ext cx="10515600" cy="653908"/>
          </a:xfrm>
        </p:spPr>
        <p:txBody>
          <a:bodyPr/>
          <a:lstStyle/>
          <a:p>
            <a:r>
              <a:rPr lang="en-US" altLang="zh-CN" dirty="0" err="1"/>
              <a:t>NeRF</a:t>
            </a:r>
            <a:r>
              <a:rPr lang="zh-CN" altLang="en-US" dirty="0"/>
              <a:t>实验</a:t>
            </a:r>
          </a:p>
        </p:txBody>
      </p:sp>
      <p:sp>
        <p:nvSpPr>
          <p:cNvPr id="3" name="文本框 2">
            <a:extLst>
              <a:ext uri="{FF2B5EF4-FFF2-40B4-BE49-F238E27FC236}">
                <a16:creationId xmlns:a16="http://schemas.microsoft.com/office/drawing/2014/main" id="{3892D931-9BBD-20E2-F4CF-2D96DFA6AC30}"/>
              </a:ext>
            </a:extLst>
          </p:cNvPr>
          <p:cNvSpPr txBox="1"/>
          <p:nvPr/>
        </p:nvSpPr>
        <p:spPr>
          <a:xfrm>
            <a:off x="982639" y="1751463"/>
            <a:ext cx="8943474" cy="3693319"/>
          </a:xfrm>
          <a:prstGeom prst="rect">
            <a:avLst/>
          </a:prstGeom>
          <a:noFill/>
        </p:spPr>
        <p:txBody>
          <a:bodyPr wrap="none" rtlCol="0">
            <a:spAutoFit/>
          </a:bodyPr>
          <a:lstStyle/>
          <a:p>
            <a:r>
              <a:rPr lang="en-US" altLang="zh-CN" dirty="0"/>
              <a:t>NGP</a:t>
            </a:r>
            <a:r>
              <a:rPr lang="zh-CN" altLang="en-US" dirty="0"/>
              <a:t>的</a:t>
            </a:r>
            <a:r>
              <a:rPr lang="en-US" altLang="zh-CN" dirty="0" err="1"/>
              <a:t>NeRF</a:t>
            </a:r>
            <a:r>
              <a:rPr lang="zh-CN" altLang="en-US" dirty="0"/>
              <a:t>实现，与香草</a:t>
            </a:r>
            <a:r>
              <a:rPr lang="en-US" altLang="zh-CN" dirty="0" err="1"/>
              <a:t>NeRF</a:t>
            </a:r>
            <a:r>
              <a:rPr lang="zh-CN" altLang="en-US" dirty="0"/>
              <a:t>有些不同</a:t>
            </a:r>
            <a:endParaRPr lang="en-US" altLang="zh-CN" dirty="0"/>
          </a:p>
          <a:p>
            <a:endParaRPr lang="en-US" altLang="zh-CN" dirty="0"/>
          </a:p>
          <a:p>
            <a:pPr marL="342900" indent="-342900">
              <a:buFont typeface="+mj-lt"/>
              <a:buAutoNum type="arabicPeriod"/>
            </a:pPr>
            <a:r>
              <a:rPr lang="zh-CN" altLang="en-US" dirty="0"/>
              <a:t>香草</a:t>
            </a:r>
            <a:r>
              <a:rPr lang="en-US" altLang="zh-CN" dirty="0" err="1"/>
              <a:t>NeRF</a:t>
            </a:r>
            <a:r>
              <a:rPr lang="zh-CN" altLang="en-US" dirty="0"/>
              <a:t>使用了两次</a:t>
            </a:r>
            <a:r>
              <a:rPr lang="en-US" altLang="zh-CN" dirty="0"/>
              <a:t>MLP</a:t>
            </a:r>
            <a:r>
              <a:rPr lang="zh-CN" altLang="en-US" dirty="0"/>
              <a:t>，一次粗模型训练，一次精细模型训练</a:t>
            </a:r>
            <a:endParaRPr lang="en-US" altLang="zh-CN" dirty="0"/>
          </a:p>
          <a:p>
            <a:pPr marL="342900" indent="-342900">
              <a:buFont typeface="+mj-lt"/>
              <a:buAutoNum type="arabicPeriod"/>
            </a:pPr>
            <a:r>
              <a:rPr lang="en-US" altLang="zh-CN" dirty="0"/>
              <a:t>NGP</a:t>
            </a:r>
            <a:r>
              <a:rPr lang="zh-CN" altLang="en-US" dirty="0"/>
              <a:t>并无没有区分粗网络和精细网络，</a:t>
            </a:r>
            <a:r>
              <a:rPr lang="en-US" altLang="zh-CN" dirty="0"/>
              <a:t>NGP</a:t>
            </a:r>
            <a:r>
              <a:rPr lang="zh-CN" altLang="en-US" dirty="0"/>
              <a:t>的粗糙精细体现在了不同</a:t>
            </a:r>
            <a:r>
              <a:rPr lang="en-US" altLang="zh-CN" dirty="0"/>
              <a:t>Level</a:t>
            </a:r>
            <a:r>
              <a:rPr lang="zh-CN" altLang="en-US" dirty="0"/>
              <a:t>上</a:t>
            </a:r>
            <a:endParaRPr lang="en-US" altLang="zh-CN" dirty="0"/>
          </a:p>
          <a:p>
            <a:pPr marL="342900" indent="-342900">
              <a:buFont typeface="+mj-lt"/>
              <a:buAutoNum type="arabicPeriod"/>
            </a:pPr>
            <a:r>
              <a:rPr lang="en-US" altLang="zh-CN" dirty="0"/>
              <a:t>NGP</a:t>
            </a:r>
            <a:r>
              <a:rPr lang="zh-CN" altLang="en-US" dirty="0"/>
              <a:t>使用了两个</a:t>
            </a:r>
            <a:r>
              <a:rPr lang="en-US" altLang="zh-CN" dirty="0"/>
              <a:t>MLP</a:t>
            </a:r>
            <a:r>
              <a:rPr lang="zh-CN" altLang="en-US" dirty="0"/>
              <a:t>，一个负责计算体积密度，第二个在其后面计算</a:t>
            </a:r>
            <a:r>
              <a:rPr lang="en-US" altLang="zh-CN" dirty="0"/>
              <a:t>RGB</a:t>
            </a:r>
          </a:p>
          <a:p>
            <a:endParaRPr lang="en-US" altLang="zh-CN" dirty="0"/>
          </a:p>
          <a:p>
            <a:r>
              <a:rPr lang="zh-CN" altLang="en-US" dirty="0"/>
              <a:t>第一个体积密度</a:t>
            </a:r>
            <a:r>
              <a:rPr lang="en-US" altLang="zh-CN" dirty="0"/>
              <a:t>MLP</a:t>
            </a:r>
            <a:r>
              <a:rPr lang="zh-CN" altLang="en-US" dirty="0"/>
              <a:t>的输出维度是</a:t>
            </a:r>
            <a:r>
              <a:rPr lang="en-US" altLang="zh-CN" dirty="0"/>
              <a:t>16</a:t>
            </a:r>
          </a:p>
          <a:p>
            <a:endParaRPr lang="en-US" altLang="zh-CN" dirty="0"/>
          </a:p>
          <a:p>
            <a:r>
              <a:rPr lang="zh-CN" altLang="en-US" dirty="0"/>
              <a:t>第二个</a:t>
            </a:r>
            <a:r>
              <a:rPr lang="en-US" altLang="zh-CN" dirty="0"/>
              <a:t>RGB MLP</a:t>
            </a:r>
            <a:r>
              <a:rPr lang="zh-CN" altLang="en-US" dirty="0"/>
              <a:t>的输入为：</a:t>
            </a:r>
            <a:endParaRPr lang="en-US" altLang="zh-CN" dirty="0"/>
          </a:p>
          <a:p>
            <a:pPr marL="342900" indent="-342900">
              <a:buAutoNum type="arabicPeriod"/>
            </a:pPr>
            <a:r>
              <a:rPr lang="zh-CN" altLang="en-US" dirty="0"/>
              <a:t>体积密度的</a:t>
            </a:r>
            <a:r>
              <a:rPr lang="en-US" altLang="zh-CN" dirty="0"/>
              <a:t>16</a:t>
            </a:r>
            <a:r>
              <a:rPr lang="zh-CN" altLang="en-US" dirty="0"/>
              <a:t>维度的输出</a:t>
            </a:r>
            <a:endParaRPr lang="en-US" altLang="zh-CN" dirty="0"/>
          </a:p>
          <a:p>
            <a:pPr marL="342900" indent="-342900">
              <a:buAutoNum type="arabicPeriod"/>
            </a:pPr>
            <a:r>
              <a:rPr lang="zh-CN" altLang="en-US" dirty="0"/>
              <a:t>视角方向投影到球谐基的前</a:t>
            </a:r>
            <a:r>
              <a:rPr lang="en-US" altLang="zh-CN" dirty="0"/>
              <a:t>16</a:t>
            </a:r>
            <a:r>
              <a:rPr lang="zh-CN" altLang="en-US" dirty="0"/>
              <a:t>个系数</a:t>
            </a:r>
            <a:endParaRPr lang="en-US" altLang="zh-CN" dirty="0"/>
          </a:p>
          <a:p>
            <a:endParaRPr lang="en-US" altLang="zh-CN" dirty="0"/>
          </a:p>
          <a:p>
            <a:r>
              <a:rPr lang="zh-CN" altLang="en-US" dirty="0"/>
              <a:t>第一个</a:t>
            </a:r>
            <a:r>
              <a:rPr lang="en-US" altLang="zh-CN" dirty="0"/>
              <a:t>MLP</a:t>
            </a:r>
            <a:r>
              <a:rPr lang="zh-CN" altLang="en-US" dirty="0"/>
              <a:t>只有一个隐藏层，第二个</a:t>
            </a:r>
            <a:r>
              <a:rPr lang="en-US" altLang="zh-CN" dirty="0"/>
              <a:t>MLP</a:t>
            </a:r>
            <a:r>
              <a:rPr lang="zh-CN" altLang="en-US" dirty="0"/>
              <a:t>有两个隐藏层，这比原始</a:t>
            </a:r>
            <a:r>
              <a:rPr lang="en-US" altLang="zh-CN" dirty="0" err="1"/>
              <a:t>NeRF</a:t>
            </a:r>
            <a:r>
              <a:rPr lang="zh-CN" altLang="en-US" dirty="0"/>
              <a:t>的</a:t>
            </a:r>
            <a:r>
              <a:rPr lang="en-US" altLang="zh-CN" dirty="0"/>
              <a:t>MLP</a:t>
            </a:r>
            <a:r>
              <a:rPr lang="zh-CN" altLang="en-US" dirty="0"/>
              <a:t>要少很多</a:t>
            </a:r>
          </a:p>
        </p:txBody>
      </p:sp>
    </p:spTree>
    <p:extLst>
      <p:ext uri="{BB962C8B-B14F-4D97-AF65-F5344CB8AC3E}">
        <p14:creationId xmlns:p14="http://schemas.microsoft.com/office/powerpoint/2010/main" val="1685366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8818B-5BB8-5914-CEAB-229C94B035B9}"/>
              </a:ext>
            </a:extLst>
          </p:cNvPr>
          <p:cNvSpPr>
            <a:spLocks noGrp="1"/>
          </p:cNvSpPr>
          <p:nvPr>
            <p:ph type="title"/>
          </p:nvPr>
        </p:nvSpPr>
        <p:spPr>
          <a:xfrm>
            <a:off x="838200" y="365126"/>
            <a:ext cx="10515600" cy="653908"/>
          </a:xfrm>
        </p:spPr>
        <p:txBody>
          <a:bodyPr/>
          <a:lstStyle/>
          <a:p>
            <a:r>
              <a:rPr lang="en-US" altLang="zh-CN" dirty="0" err="1"/>
              <a:t>NeRF</a:t>
            </a:r>
            <a:r>
              <a:rPr lang="zh-CN" altLang="en-US" dirty="0"/>
              <a:t>实验</a:t>
            </a:r>
          </a:p>
        </p:txBody>
      </p:sp>
      <p:pic>
        <p:nvPicPr>
          <p:cNvPr id="4" name="图片 3">
            <a:extLst>
              <a:ext uri="{FF2B5EF4-FFF2-40B4-BE49-F238E27FC236}">
                <a16:creationId xmlns:a16="http://schemas.microsoft.com/office/drawing/2014/main" id="{64FF593E-BC2A-7F8D-CE3D-8C9DCCC14B31}"/>
              </a:ext>
            </a:extLst>
          </p:cNvPr>
          <p:cNvPicPr>
            <a:picLocks noChangeAspect="1"/>
          </p:cNvPicPr>
          <p:nvPr/>
        </p:nvPicPr>
        <p:blipFill>
          <a:blip r:embed="rId2"/>
          <a:stretch>
            <a:fillRect/>
          </a:stretch>
        </p:blipFill>
        <p:spPr>
          <a:xfrm>
            <a:off x="838200" y="1643134"/>
            <a:ext cx="11074323" cy="2901569"/>
          </a:xfrm>
          <a:prstGeom prst="rect">
            <a:avLst/>
          </a:prstGeom>
        </p:spPr>
      </p:pic>
    </p:spTree>
    <p:extLst>
      <p:ext uri="{BB962C8B-B14F-4D97-AF65-F5344CB8AC3E}">
        <p14:creationId xmlns:p14="http://schemas.microsoft.com/office/powerpoint/2010/main" val="2571546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58EFC7-1808-4AC6-158D-5872897573D7}"/>
              </a:ext>
            </a:extLst>
          </p:cNvPr>
          <p:cNvSpPr>
            <a:spLocks noGrp="1"/>
          </p:cNvSpPr>
          <p:nvPr>
            <p:ph type="title"/>
          </p:nvPr>
        </p:nvSpPr>
        <p:spPr/>
        <p:txBody>
          <a:bodyPr/>
          <a:lstStyle/>
          <a:p>
            <a:r>
              <a:rPr lang="en-US" altLang="zh-CN" dirty="0"/>
              <a:t>NGP- 2022</a:t>
            </a:r>
            <a:r>
              <a:rPr lang="zh-CN" altLang="en-US" dirty="0"/>
              <a:t>年 </a:t>
            </a:r>
            <a:r>
              <a:rPr lang="en-US" altLang="zh-CN" dirty="0"/>
              <a:t>NVIDIA</a:t>
            </a:r>
            <a:r>
              <a:rPr lang="zh-CN" altLang="en-US" dirty="0"/>
              <a:t>论文</a:t>
            </a:r>
          </a:p>
        </p:txBody>
      </p:sp>
      <p:sp>
        <p:nvSpPr>
          <p:cNvPr id="3" name="内容占位符 2">
            <a:extLst>
              <a:ext uri="{FF2B5EF4-FFF2-40B4-BE49-F238E27FC236}">
                <a16:creationId xmlns:a16="http://schemas.microsoft.com/office/drawing/2014/main" id="{EA2DD95E-4BA3-3AD0-D880-30E56FB6C3E7}"/>
              </a:ext>
            </a:extLst>
          </p:cNvPr>
          <p:cNvSpPr>
            <a:spLocks noGrp="1"/>
          </p:cNvSpPr>
          <p:nvPr>
            <p:ph idx="1"/>
          </p:nvPr>
        </p:nvSpPr>
        <p:spPr/>
        <p:txBody>
          <a:bodyPr/>
          <a:lstStyle/>
          <a:p>
            <a:r>
              <a:rPr lang="en-US" altLang="zh-CN" dirty="0"/>
              <a:t>Instant Neural Graphics Primitives with a Multiresolution Hash Encoding</a:t>
            </a:r>
          </a:p>
          <a:p>
            <a:r>
              <a:rPr lang="zh-CN" altLang="en-US" dirty="0"/>
              <a:t>使用哈希编码的多分辨率的即时神经图形原语</a:t>
            </a:r>
          </a:p>
        </p:txBody>
      </p:sp>
    </p:spTree>
    <p:extLst>
      <p:ext uri="{BB962C8B-B14F-4D97-AF65-F5344CB8AC3E}">
        <p14:creationId xmlns:p14="http://schemas.microsoft.com/office/powerpoint/2010/main" val="947263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58EFC7-1808-4AC6-158D-5872897573D7}"/>
              </a:ext>
            </a:extLst>
          </p:cNvPr>
          <p:cNvSpPr>
            <a:spLocks noGrp="1"/>
          </p:cNvSpPr>
          <p:nvPr>
            <p:ph type="title"/>
          </p:nvPr>
        </p:nvSpPr>
        <p:spPr/>
        <p:txBody>
          <a:bodyPr/>
          <a:lstStyle/>
          <a:p>
            <a:r>
              <a:rPr lang="en-US" altLang="zh-CN" dirty="0"/>
              <a:t>NGP</a:t>
            </a:r>
            <a:endParaRPr lang="zh-CN" altLang="en-US" dirty="0"/>
          </a:p>
        </p:txBody>
      </p:sp>
      <p:pic>
        <p:nvPicPr>
          <p:cNvPr id="5" name="内容占位符 4">
            <a:extLst>
              <a:ext uri="{FF2B5EF4-FFF2-40B4-BE49-F238E27FC236}">
                <a16:creationId xmlns:a16="http://schemas.microsoft.com/office/drawing/2014/main" id="{298A376F-7105-F476-0BE9-99A445DB9783}"/>
              </a:ext>
            </a:extLst>
          </p:cNvPr>
          <p:cNvPicPr>
            <a:picLocks noGrp="1" noChangeAspect="1"/>
          </p:cNvPicPr>
          <p:nvPr>
            <p:ph idx="1"/>
          </p:nvPr>
        </p:nvPicPr>
        <p:blipFill>
          <a:blip r:embed="rId2"/>
          <a:stretch>
            <a:fillRect/>
          </a:stretch>
        </p:blipFill>
        <p:spPr>
          <a:xfrm>
            <a:off x="838200" y="1488084"/>
            <a:ext cx="10074550" cy="4965926"/>
          </a:xfrm>
        </p:spPr>
      </p:pic>
    </p:spTree>
    <p:extLst>
      <p:ext uri="{BB962C8B-B14F-4D97-AF65-F5344CB8AC3E}">
        <p14:creationId xmlns:p14="http://schemas.microsoft.com/office/powerpoint/2010/main" val="145721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8818B-5BB8-5914-CEAB-229C94B035B9}"/>
              </a:ext>
            </a:extLst>
          </p:cNvPr>
          <p:cNvSpPr>
            <a:spLocks noGrp="1"/>
          </p:cNvSpPr>
          <p:nvPr>
            <p:ph type="title"/>
          </p:nvPr>
        </p:nvSpPr>
        <p:spPr>
          <a:xfrm>
            <a:off x="838200" y="365126"/>
            <a:ext cx="10515600" cy="653908"/>
          </a:xfrm>
        </p:spPr>
        <p:txBody>
          <a:bodyPr/>
          <a:lstStyle/>
          <a:p>
            <a:r>
              <a:rPr lang="en-US" altLang="zh-CN" dirty="0"/>
              <a:t>NGP</a:t>
            </a:r>
            <a:endParaRPr lang="zh-CN" altLang="en-US" dirty="0"/>
          </a:p>
        </p:txBody>
      </p:sp>
      <p:sp>
        <p:nvSpPr>
          <p:cNvPr id="3" name="内容占位符 2">
            <a:extLst>
              <a:ext uri="{FF2B5EF4-FFF2-40B4-BE49-F238E27FC236}">
                <a16:creationId xmlns:a16="http://schemas.microsoft.com/office/drawing/2014/main" id="{CCF7DFE5-05E1-122F-DF54-1B7F8A15F696}"/>
              </a:ext>
            </a:extLst>
          </p:cNvPr>
          <p:cNvSpPr>
            <a:spLocks noGrp="1"/>
          </p:cNvSpPr>
          <p:nvPr>
            <p:ph idx="1"/>
          </p:nvPr>
        </p:nvSpPr>
        <p:spPr/>
        <p:txBody>
          <a:bodyPr/>
          <a:lstStyle/>
          <a:p>
            <a:r>
              <a:rPr lang="zh-CN" altLang="en-US" dirty="0"/>
              <a:t>特点：</a:t>
            </a:r>
            <a:endParaRPr lang="en-US" altLang="zh-CN" dirty="0"/>
          </a:p>
          <a:p>
            <a:pPr lvl="1"/>
            <a:r>
              <a:rPr lang="zh-CN" altLang="en-US" dirty="0"/>
              <a:t>训练速度快，渲染速度快</a:t>
            </a:r>
            <a:endParaRPr lang="en-US" altLang="zh-CN" dirty="0"/>
          </a:p>
          <a:p>
            <a:pPr lvl="1"/>
            <a:r>
              <a:rPr lang="zh-CN" altLang="en-US" dirty="0"/>
              <a:t>使用</a:t>
            </a:r>
            <a:r>
              <a:rPr lang="en-US" altLang="zh-CN" dirty="0" err="1"/>
              <a:t>cuda</a:t>
            </a:r>
            <a:r>
              <a:rPr lang="zh-CN" altLang="en-US" dirty="0"/>
              <a:t>编程</a:t>
            </a:r>
            <a:endParaRPr lang="en-US" altLang="zh-CN" dirty="0"/>
          </a:p>
          <a:p>
            <a:r>
              <a:rPr lang="zh-CN" altLang="en-US" dirty="0"/>
              <a:t>核心</a:t>
            </a:r>
            <a:endParaRPr lang="en-US" altLang="zh-CN" dirty="0"/>
          </a:p>
          <a:p>
            <a:pPr lvl="1"/>
            <a:r>
              <a:rPr lang="zh-CN" altLang="en-US" dirty="0"/>
              <a:t>多分辨哈希编码</a:t>
            </a:r>
            <a:endParaRPr lang="en-US" altLang="zh-CN" dirty="0"/>
          </a:p>
          <a:p>
            <a:pPr marL="457200" lvl="1" indent="0">
              <a:buNone/>
            </a:pPr>
            <a:endParaRPr lang="en-US" altLang="zh-CN" dirty="0"/>
          </a:p>
          <a:p>
            <a:pPr marL="457200" lvl="1" indent="0">
              <a:buNone/>
            </a:pPr>
            <a:r>
              <a:rPr lang="zh-CN" altLang="en-US" dirty="0"/>
              <a:t>使用全连接神经网络的 神经图形原语 </a:t>
            </a:r>
            <a:endParaRPr lang="en-US" altLang="zh-CN" dirty="0"/>
          </a:p>
          <a:p>
            <a:pPr marL="457200" lvl="1" indent="0">
              <a:buNone/>
            </a:pPr>
            <a:r>
              <a:rPr lang="zh-CN" altLang="en-US" dirty="0"/>
              <a:t>训练和评估是非常耗时的设计了一个新的通用性的输入编码，它可以使用小型的网络同时又不会降低质量小型的网络可以显著的减少浮点数的计算和内存访问</a:t>
            </a:r>
            <a:endParaRPr lang="en-US" altLang="zh-CN" dirty="0"/>
          </a:p>
        </p:txBody>
      </p:sp>
    </p:spTree>
    <p:extLst>
      <p:ext uri="{BB962C8B-B14F-4D97-AF65-F5344CB8AC3E}">
        <p14:creationId xmlns:p14="http://schemas.microsoft.com/office/powerpoint/2010/main" val="3745593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8818B-5BB8-5914-CEAB-229C94B035B9}"/>
              </a:ext>
            </a:extLst>
          </p:cNvPr>
          <p:cNvSpPr>
            <a:spLocks noGrp="1"/>
          </p:cNvSpPr>
          <p:nvPr>
            <p:ph type="title"/>
          </p:nvPr>
        </p:nvSpPr>
        <p:spPr>
          <a:xfrm>
            <a:off x="838200" y="365126"/>
            <a:ext cx="10515600" cy="653908"/>
          </a:xfrm>
        </p:spPr>
        <p:txBody>
          <a:bodyPr/>
          <a:lstStyle/>
          <a:p>
            <a:r>
              <a:rPr lang="zh-CN" altLang="en-US" dirty="0"/>
              <a:t>输入编码的几种方式</a:t>
            </a:r>
          </a:p>
        </p:txBody>
      </p:sp>
      <p:sp>
        <p:nvSpPr>
          <p:cNvPr id="3" name="内容占位符 2">
            <a:extLst>
              <a:ext uri="{FF2B5EF4-FFF2-40B4-BE49-F238E27FC236}">
                <a16:creationId xmlns:a16="http://schemas.microsoft.com/office/drawing/2014/main" id="{CCF7DFE5-05E1-122F-DF54-1B7F8A15F696}"/>
              </a:ext>
            </a:extLst>
          </p:cNvPr>
          <p:cNvSpPr>
            <a:spLocks noGrp="1"/>
          </p:cNvSpPr>
          <p:nvPr>
            <p:ph idx="1"/>
          </p:nvPr>
        </p:nvSpPr>
        <p:spPr/>
        <p:txBody>
          <a:bodyPr/>
          <a:lstStyle/>
          <a:p>
            <a:r>
              <a:rPr lang="zh-CN" altLang="en-US" dirty="0"/>
              <a:t>频率编码</a:t>
            </a:r>
            <a:endParaRPr lang="en-US" altLang="zh-CN" dirty="0"/>
          </a:p>
          <a:p>
            <a:pPr lvl="1"/>
            <a:r>
              <a:rPr lang="zh-CN" altLang="en-US" dirty="0"/>
              <a:t>香草</a:t>
            </a:r>
            <a:r>
              <a:rPr lang="en-US" altLang="zh-CN" dirty="0" err="1"/>
              <a:t>NeRF</a:t>
            </a:r>
            <a:r>
              <a:rPr lang="zh-CN" altLang="en-US" dirty="0"/>
              <a:t>使用的方式</a:t>
            </a:r>
            <a:endParaRPr lang="en-US" altLang="zh-CN" dirty="0"/>
          </a:p>
          <a:p>
            <a:pPr lvl="1"/>
            <a:r>
              <a:rPr lang="zh-CN" altLang="en-US" dirty="0"/>
              <a:t>线性变换，将低频转换为高频</a:t>
            </a:r>
            <a:endParaRPr lang="en-US" altLang="zh-CN" dirty="0"/>
          </a:p>
          <a:p>
            <a:r>
              <a:rPr lang="zh-CN" altLang="en-US" dirty="0"/>
              <a:t>参数编码</a:t>
            </a:r>
            <a:endParaRPr lang="en-US" altLang="zh-CN" dirty="0"/>
          </a:p>
          <a:p>
            <a:pPr lvl="1"/>
            <a:r>
              <a:rPr lang="zh-CN" altLang="en-US" dirty="0"/>
              <a:t>参数编码是除了权重和偏置之外，增加一种辅助类型的数据结果，如网格或者树</a:t>
            </a:r>
            <a:endParaRPr lang="en-US" altLang="zh-CN" dirty="0"/>
          </a:p>
          <a:p>
            <a:r>
              <a:rPr lang="zh-CN" altLang="en-US" dirty="0"/>
              <a:t>稀疏参数编码</a:t>
            </a:r>
            <a:endParaRPr lang="en-US" altLang="zh-CN" dirty="0"/>
          </a:p>
          <a:p>
            <a:pPr marL="0" indent="0">
              <a:buNone/>
            </a:pPr>
            <a:endParaRPr lang="zh-CN" altLang="en-US" dirty="0"/>
          </a:p>
        </p:txBody>
      </p:sp>
    </p:spTree>
    <p:extLst>
      <p:ext uri="{BB962C8B-B14F-4D97-AF65-F5344CB8AC3E}">
        <p14:creationId xmlns:p14="http://schemas.microsoft.com/office/powerpoint/2010/main" val="2799078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8818B-5BB8-5914-CEAB-229C94B035B9}"/>
              </a:ext>
            </a:extLst>
          </p:cNvPr>
          <p:cNvSpPr>
            <a:spLocks noGrp="1"/>
          </p:cNvSpPr>
          <p:nvPr>
            <p:ph type="title"/>
          </p:nvPr>
        </p:nvSpPr>
        <p:spPr>
          <a:xfrm>
            <a:off x="838200" y="365126"/>
            <a:ext cx="10515600" cy="653908"/>
          </a:xfrm>
        </p:spPr>
        <p:txBody>
          <a:bodyPr/>
          <a:lstStyle/>
          <a:p>
            <a:r>
              <a:rPr lang="zh-CN" altLang="en-US" dirty="0"/>
              <a:t>多分辨率哈希编码</a:t>
            </a:r>
          </a:p>
        </p:txBody>
      </p:sp>
      <p:sp>
        <p:nvSpPr>
          <p:cNvPr id="4" name="AutoShape 2">
            <a:extLst>
              <a:ext uri="{FF2B5EF4-FFF2-40B4-BE49-F238E27FC236}">
                <a16:creationId xmlns:a16="http://schemas.microsoft.com/office/drawing/2014/main" id="{3AA82E6D-9B6F-FC35-3628-0870EC15894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E9A5DBB6-0138-D606-E2B3-44EFB6D62C15}"/>
              </a:ext>
            </a:extLst>
          </p:cNvPr>
          <p:cNvPicPr>
            <a:picLocks noChangeAspect="1"/>
          </p:cNvPicPr>
          <p:nvPr/>
        </p:nvPicPr>
        <p:blipFill>
          <a:blip r:embed="rId3"/>
          <a:stretch>
            <a:fillRect/>
          </a:stretch>
        </p:blipFill>
        <p:spPr>
          <a:xfrm>
            <a:off x="725525" y="1529998"/>
            <a:ext cx="11011603" cy="3979148"/>
          </a:xfrm>
          <a:prstGeom prst="rect">
            <a:avLst/>
          </a:prstGeom>
        </p:spPr>
      </p:pic>
    </p:spTree>
    <p:extLst>
      <p:ext uri="{BB962C8B-B14F-4D97-AF65-F5344CB8AC3E}">
        <p14:creationId xmlns:p14="http://schemas.microsoft.com/office/powerpoint/2010/main" val="3848538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8818B-5BB8-5914-CEAB-229C94B035B9}"/>
              </a:ext>
            </a:extLst>
          </p:cNvPr>
          <p:cNvSpPr>
            <a:spLocks noGrp="1"/>
          </p:cNvSpPr>
          <p:nvPr>
            <p:ph type="title"/>
          </p:nvPr>
        </p:nvSpPr>
        <p:spPr>
          <a:xfrm>
            <a:off x="838200" y="365126"/>
            <a:ext cx="10515600" cy="653908"/>
          </a:xfrm>
        </p:spPr>
        <p:txBody>
          <a:bodyPr/>
          <a:lstStyle/>
          <a:p>
            <a:r>
              <a:rPr lang="zh-CN" altLang="en-US" dirty="0"/>
              <a:t>多分辨率哈希编码</a:t>
            </a:r>
          </a:p>
        </p:txBody>
      </p:sp>
      <p:sp>
        <p:nvSpPr>
          <p:cNvPr id="3" name="内容占位符 2">
            <a:extLst>
              <a:ext uri="{FF2B5EF4-FFF2-40B4-BE49-F238E27FC236}">
                <a16:creationId xmlns:a16="http://schemas.microsoft.com/office/drawing/2014/main" id="{CCF7DFE5-05E1-122F-DF54-1B7F8A15F696}"/>
              </a:ext>
            </a:extLst>
          </p:cNvPr>
          <p:cNvSpPr>
            <a:spLocks noGrp="1"/>
          </p:cNvSpPr>
          <p:nvPr>
            <p:ph idx="1"/>
          </p:nvPr>
        </p:nvSpPr>
        <p:spPr/>
        <p:txBody>
          <a:bodyPr/>
          <a:lstStyle/>
          <a:p>
            <a:r>
              <a:rPr lang="en-US" altLang="zh-CN" dirty="0"/>
              <a:t>NGP</a:t>
            </a:r>
            <a:r>
              <a:rPr lang="zh-CN" altLang="en-US" dirty="0"/>
              <a:t>中不仅网络权重要进行训练，编码参数也要进行训练参数编码</a:t>
            </a:r>
            <a:endParaRPr lang="en-US" altLang="zh-CN" dirty="0"/>
          </a:p>
          <a:p>
            <a:r>
              <a:rPr lang="zh-CN" altLang="en-US" dirty="0"/>
              <a:t>设计成</a:t>
            </a:r>
            <a:r>
              <a:rPr lang="en-US" altLang="zh-CN" dirty="0"/>
              <a:t>L</a:t>
            </a:r>
            <a:r>
              <a:rPr lang="zh-CN" altLang="en-US" dirty="0"/>
              <a:t>层，每层有 </a:t>
            </a:r>
            <a:r>
              <a:rPr lang="en-US" altLang="zh-CN" dirty="0"/>
              <a:t>T</a:t>
            </a:r>
            <a:r>
              <a:rPr lang="zh-CN" altLang="en-US" dirty="0"/>
              <a:t>个特征向量，每个向量的维度是</a:t>
            </a:r>
            <a:r>
              <a:rPr lang="en-US" altLang="zh-CN" dirty="0"/>
              <a:t>F</a:t>
            </a:r>
            <a:endParaRPr lang="zh-CN" altLang="en-US" dirty="0"/>
          </a:p>
        </p:txBody>
      </p:sp>
      <p:pic>
        <p:nvPicPr>
          <p:cNvPr id="5" name="图片 4">
            <a:extLst>
              <a:ext uri="{FF2B5EF4-FFF2-40B4-BE49-F238E27FC236}">
                <a16:creationId xmlns:a16="http://schemas.microsoft.com/office/drawing/2014/main" id="{93C8B988-12C9-C103-EE71-E770813620D0}"/>
              </a:ext>
            </a:extLst>
          </p:cNvPr>
          <p:cNvPicPr>
            <a:picLocks noChangeAspect="1"/>
          </p:cNvPicPr>
          <p:nvPr/>
        </p:nvPicPr>
        <p:blipFill>
          <a:blip r:embed="rId2"/>
          <a:stretch>
            <a:fillRect/>
          </a:stretch>
        </p:blipFill>
        <p:spPr>
          <a:xfrm>
            <a:off x="838200" y="3198452"/>
            <a:ext cx="9615985" cy="2773980"/>
          </a:xfrm>
          <a:prstGeom prst="rect">
            <a:avLst/>
          </a:prstGeom>
        </p:spPr>
      </p:pic>
    </p:spTree>
    <p:extLst>
      <p:ext uri="{BB962C8B-B14F-4D97-AF65-F5344CB8AC3E}">
        <p14:creationId xmlns:p14="http://schemas.microsoft.com/office/powerpoint/2010/main" val="903936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8818B-5BB8-5914-CEAB-229C94B035B9}"/>
              </a:ext>
            </a:extLst>
          </p:cNvPr>
          <p:cNvSpPr>
            <a:spLocks noGrp="1"/>
          </p:cNvSpPr>
          <p:nvPr>
            <p:ph type="title"/>
          </p:nvPr>
        </p:nvSpPr>
        <p:spPr>
          <a:xfrm>
            <a:off x="838200" y="365126"/>
            <a:ext cx="10515600" cy="653908"/>
          </a:xfrm>
        </p:spPr>
        <p:txBody>
          <a:bodyPr/>
          <a:lstStyle/>
          <a:p>
            <a:r>
              <a:rPr lang="zh-CN" altLang="en-US" dirty="0"/>
              <a:t>多分辨率哈希编码</a:t>
            </a:r>
          </a:p>
        </p:txBody>
      </p:sp>
      <p:pic>
        <p:nvPicPr>
          <p:cNvPr id="5" name="图片 4">
            <a:extLst>
              <a:ext uri="{FF2B5EF4-FFF2-40B4-BE49-F238E27FC236}">
                <a16:creationId xmlns:a16="http://schemas.microsoft.com/office/drawing/2014/main" id="{BDF05353-1088-EA6D-C9B6-6600C39C9764}"/>
              </a:ext>
            </a:extLst>
          </p:cNvPr>
          <p:cNvPicPr>
            <a:picLocks noChangeAspect="1"/>
          </p:cNvPicPr>
          <p:nvPr/>
        </p:nvPicPr>
        <p:blipFill>
          <a:blip r:embed="rId2"/>
          <a:stretch>
            <a:fillRect/>
          </a:stretch>
        </p:blipFill>
        <p:spPr>
          <a:xfrm>
            <a:off x="838200" y="1625110"/>
            <a:ext cx="3424263" cy="1223971"/>
          </a:xfrm>
          <a:prstGeom prst="rect">
            <a:avLst/>
          </a:prstGeom>
        </p:spPr>
      </p:pic>
      <p:pic>
        <p:nvPicPr>
          <p:cNvPr id="7" name="图片 6">
            <a:extLst>
              <a:ext uri="{FF2B5EF4-FFF2-40B4-BE49-F238E27FC236}">
                <a16:creationId xmlns:a16="http://schemas.microsoft.com/office/drawing/2014/main" id="{FE4F44A8-DEBA-E343-2E2E-25DF54E7F127}"/>
              </a:ext>
            </a:extLst>
          </p:cNvPr>
          <p:cNvPicPr>
            <a:picLocks noChangeAspect="1"/>
          </p:cNvPicPr>
          <p:nvPr/>
        </p:nvPicPr>
        <p:blipFill>
          <a:blip r:embed="rId3"/>
          <a:stretch>
            <a:fillRect/>
          </a:stretch>
        </p:blipFill>
        <p:spPr>
          <a:xfrm>
            <a:off x="5864178" y="1742364"/>
            <a:ext cx="3526487" cy="1106717"/>
          </a:xfrm>
          <a:prstGeom prst="rect">
            <a:avLst/>
          </a:prstGeom>
        </p:spPr>
      </p:pic>
    </p:spTree>
    <p:extLst>
      <p:ext uri="{BB962C8B-B14F-4D97-AF65-F5344CB8AC3E}">
        <p14:creationId xmlns:p14="http://schemas.microsoft.com/office/powerpoint/2010/main" val="2793606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8818B-5BB8-5914-CEAB-229C94B035B9}"/>
              </a:ext>
            </a:extLst>
          </p:cNvPr>
          <p:cNvSpPr>
            <a:spLocks noGrp="1"/>
          </p:cNvSpPr>
          <p:nvPr>
            <p:ph type="title"/>
          </p:nvPr>
        </p:nvSpPr>
        <p:spPr>
          <a:xfrm>
            <a:off x="838200" y="365126"/>
            <a:ext cx="10515600" cy="653908"/>
          </a:xfrm>
        </p:spPr>
        <p:txBody>
          <a:bodyPr/>
          <a:lstStyle/>
          <a:p>
            <a:r>
              <a:rPr lang="zh-CN" altLang="en-US" dirty="0"/>
              <a:t>多分辨率哈希编码</a:t>
            </a:r>
          </a:p>
        </p:txBody>
      </p:sp>
      <p:pic>
        <p:nvPicPr>
          <p:cNvPr id="5" name="图片 4">
            <a:extLst>
              <a:ext uri="{FF2B5EF4-FFF2-40B4-BE49-F238E27FC236}">
                <a16:creationId xmlns:a16="http://schemas.microsoft.com/office/drawing/2014/main" id="{CDAF3EEC-3F67-C79D-154D-A402025057C4}"/>
              </a:ext>
            </a:extLst>
          </p:cNvPr>
          <p:cNvPicPr>
            <a:picLocks noChangeAspect="1"/>
          </p:cNvPicPr>
          <p:nvPr/>
        </p:nvPicPr>
        <p:blipFill>
          <a:blip r:embed="rId2"/>
          <a:stretch>
            <a:fillRect/>
          </a:stretch>
        </p:blipFill>
        <p:spPr>
          <a:xfrm>
            <a:off x="838200" y="1685344"/>
            <a:ext cx="4100542" cy="3105173"/>
          </a:xfrm>
          <a:prstGeom prst="rect">
            <a:avLst/>
          </a:prstGeom>
        </p:spPr>
      </p:pic>
      <p:pic>
        <p:nvPicPr>
          <p:cNvPr id="7" name="图片 6">
            <a:extLst>
              <a:ext uri="{FF2B5EF4-FFF2-40B4-BE49-F238E27FC236}">
                <a16:creationId xmlns:a16="http://schemas.microsoft.com/office/drawing/2014/main" id="{688A205E-0376-8B06-A5E4-E4C2C5D4AFAD}"/>
              </a:ext>
            </a:extLst>
          </p:cNvPr>
          <p:cNvPicPr>
            <a:picLocks noChangeAspect="1"/>
          </p:cNvPicPr>
          <p:nvPr/>
        </p:nvPicPr>
        <p:blipFill>
          <a:blip r:embed="rId3"/>
          <a:stretch>
            <a:fillRect/>
          </a:stretch>
        </p:blipFill>
        <p:spPr>
          <a:xfrm>
            <a:off x="6191732" y="1685344"/>
            <a:ext cx="4257706" cy="2914671"/>
          </a:xfrm>
          <a:prstGeom prst="rect">
            <a:avLst/>
          </a:prstGeom>
        </p:spPr>
      </p:pic>
    </p:spTree>
    <p:extLst>
      <p:ext uri="{BB962C8B-B14F-4D97-AF65-F5344CB8AC3E}">
        <p14:creationId xmlns:p14="http://schemas.microsoft.com/office/powerpoint/2010/main" val="3825994575"/>
      </p:ext>
    </p:extLst>
  </p:cSld>
  <p:clrMapOvr>
    <a:masterClrMapping/>
  </p:clrMapOvr>
</p:sld>
</file>

<file path=ppt/theme/theme1.xml><?xml version="1.0" encoding="utf-8"?>
<a:theme xmlns:a="http://schemas.openxmlformats.org/drawingml/2006/main" name="ShapesVTI">
  <a:themeElements>
    <a:clrScheme name="Office">
      <a:dk1>
        <a:srgbClr val="000000"/>
      </a:dk1>
      <a:lt1>
        <a:srgbClr val="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Festival">
      <a:majorFont>
        <a:latin typeface="DengXian"/>
        <a:ea typeface=""/>
        <a:cs typeface=""/>
      </a:majorFont>
      <a:minorFont>
        <a:latin typeface="DengXi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705</TotalTime>
  <Words>347</Words>
  <Application>Microsoft Office PowerPoint</Application>
  <PresentationFormat>宽屏</PresentationFormat>
  <Paragraphs>44</Paragraphs>
  <Slides>11</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11</vt:i4>
      </vt:variant>
    </vt:vector>
  </HeadingPairs>
  <TitlesOfParts>
    <vt:vector size="16" baseType="lpstr">
      <vt:lpstr>等线</vt:lpstr>
      <vt:lpstr>等线</vt:lpstr>
      <vt:lpstr>Arial</vt:lpstr>
      <vt:lpstr>Calibri</vt:lpstr>
      <vt:lpstr>ShapesVTI</vt:lpstr>
      <vt:lpstr>Instant-NGP</vt:lpstr>
      <vt:lpstr>NGP- 2022年 NVIDIA论文</vt:lpstr>
      <vt:lpstr>NGP</vt:lpstr>
      <vt:lpstr>NGP</vt:lpstr>
      <vt:lpstr>输入编码的几种方式</vt:lpstr>
      <vt:lpstr>多分辨率哈希编码</vt:lpstr>
      <vt:lpstr>多分辨率哈希编码</vt:lpstr>
      <vt:lpstr>多分辨率哈希编码</vt:lpstr>
      <vt:lpstr>多分辨率哈希编码</vt:lpstr>
      <vt:lpstr>NeRF实验</vt:lpstr>
      <vt:lpstr>NeRF实验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Instan-NGP</dc:title>
  <dc:creator>莔 莔</dc:creator>
  <cp:lastModifiedBy>莔 莔</cp:lastModifiedBy>
  <cp:revision>45</cp:revision>
  <dcterms:created xsi:type="dcterms:W3CDTF">2022-11-26T12:05:45Z</dcterms:created>
  <dcterms:modified xsi:type="dcterms:W3CDTF">2022-11-29T04:50:07Z</dcterms:modified>
</cp:coreProperties>
</file>